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6ACA-9638-4FE3-968E-327F97E6EFC8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9EDC1-82DE-41DD-BF76-0DE9D73222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053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6ACA-9638-4FE3-968E-327F97E6EFC8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9EDC1-82DE-41DD-BF76-0DE9D73222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279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6ACA-9638-4FE3-968E-327F97E6EFC8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9EDC1-82DE-41DD-BF76-0DE9D73222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07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6ACA-9638-4FE3-968E-327F97E6EFC8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9EDC1-82DE-41DD-BF76-0DE9D73222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26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6ACA-9638-4FE3-968E-327F97E6EFC8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9EDC1-82DE-41DD-BF76-0DE9D73222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19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6ACA-9638-4FE3-968E-327F97E6EFC8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9EDC1-82DE-41DD-BF76-0DE9D73222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187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6ACA-9638-4FE3-968E-327F97E6EFC8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9EDC1-82DE-41DD-BF76-0DE9D73222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631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6ACA-9638-4FE3-968E-327F97E6EFC8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9EDC1-82DE-41DD-BF76-0DE9D73222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138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6ACA-9638-4FE3-968E-327F97E6EFC8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9EDC1-82DE-41DD-BF76-0DE9D73222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233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6ACA-9638-4FE3-968E-327F97E6EFC8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9EDC1-82DE-41DD-BF76-0DE9D73222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480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6ACA-9638-4FE3-968E-327F97E6EFC8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9EDC1-82DE-41DD-BF76-0DE9D73222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27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46ACA-9638-4FE3-968E-327F97E6EFC8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9EDC1-82DE-41DD-BF76-0DE9D73222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621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/>
        </p:nvSpPr>
        <p:spPr>
          <a:xfrm>
            <a:off x="4839887" y="220451"/>
            <a:ext cx="3304190" cy="2393678"/>
          </a:xfrm>
          <a:prstGeom prst="rect">
            <a:avLst/>
          </a:prstGeom>
          <a:solidFill>
            <a:schemeClr val="bg1"/>
          </a:solidFill>
          <a:ln>
            <a:solidFill>
              <a:srgbClr val="8FF0F5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Nursery Spring </a:t>
            </a:r>
            <a:r>
              <a:rPr lang="en-US" sz="1600" dirty="0"/>
              <a:t>1</a:t>
            </a:r>
            <a:r>
              <a:rPr lang="en-US" sz="1600" dirty="0" smtClean="0"/>
              <a:t> </a:t>
            </a:r>
          </a:p>
          <a:p>
            <a:r>
              <a:rPr lang="en-US" sz="1600" dirty="0" smtClean="0"/>
              <a:t>Topics: What is Hattersley Like?</a:t>
            </a:r>
          </a:p>
          <a:p>
            <a:r>
              <a:rPr lang="en-US" sz="1600" dirty="0" smtClean="0"/>
              <a:t>Key texts:   </a:t>
            </a:r>
          </a:p>
          <a:p>
            <a:pPr algn="l"/>
            <a:endParaRPr lang="en-GB" sz="1600" dirty="0"/>
          </a:p>
        </p:txBody>
      </p:sp>
      <p:sp>
        <p:nvSpPr>
          <p:cNvPr id="5" name="TextBox 3"/>
          <p:cNvSpPr txBox="1"/>
          <p:nvPr/>
        </p:nvSpPr>
        <p:spPr>
          <a:xfrm>
            <a:off x="204330" y="241848"/>
            <a:ext cx="4109322" cy="12096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/>
              <a:t>Prime area: Personal, Social, Health and Emotional </a:t>
            </a:r>
          </a:p>
          <a:p>
            <a:r>
              <a:rPr lang="en-US" sz="1200" dirty="0"/>
              <a:t>Children will learn</a:t>
            </a:r>
            <a:r>
              <a:rPr lang="en-US" sz="1200" dirty="0" smtClean="0"/>
              <a:t>:</a:t>
            </a:r>
            <a:endParaRPr lang="en-US" sz="12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to </a:t>
            </a:r>
            <a:r>
              <a:rPr lang="en-GB" sz="1200" dirty="0" smtClean="0"/>
              <a:t>follow rules, understanding why they are important.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to talk about their feelings using words like ‘happy’, ‘sad’, ‘angry’ or ‘worried’. children will be working on becoming more assertive.</a:t>
            </a:r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6" name="TextBox 4"/>
          <p:cNvSpPr txBox="1"/>
          <p:nvPr/>
        </p:nvSpPr>
        <p:spPr>
          <a:xfrm>
            <a:off x="204329" y="1705814"/>
            <a:ext cx="4109322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/>
              <a:t>Prime area: Communication and Language </a:t>
            </a:r>
          </a:p>
          <a:p>
            <a:r>
              <a:rPr lang="en-US" sz="1200" dirty="0" smtClean="0"/>
              <a:t>Children will learn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a wider range of vocabulary related to their community.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to  ask questions to find out more about the world.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to start a conversation with an adult or a friend and continue to take turns.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to express a point of view and to debate when they disagree with an adult or a friend, using words as well as actions</a:t>
            </a:r>
            <a:endParaRPr lang="en-US" sz="1200" dirty="0" smtClean="0"/>
          </a:p>
        </p:txBody>
      </p:sp>
      <p:sp>
        <p:nvSpPr>
          <p:cNvPr id="7" name="TextBox 5"/>
          <p:cNvSpPr txBox="1"/>
          <p:nvPr/>
        </p:nvSpPr>
        <p:spPr>
          <a:xfrm>
            <a:off x="204329" y="3603962"/>
            <a:ext cx="4109322" cy="156966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/>
              <a:t>Prime area: Physical development </a:t>
            </a:r>
          </a:p>
          <a:p>
            <a:r>
              <a:rPr lang="en-US" sz="1200" dirty="0" smtClean="0"/>
              <a:t>Children will learn: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to use and remember sequences and patterns of movements which are related to music and rhythm.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 </a:t>
            </a:r>
            <a:r>
              <a:rPr lang="en-US" sz="1200" dirty="0" smtClean="0"/>
              <a:t>to hold a pencil correctly (tri pod grip).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to hold the scissors correctly and make snips in the paper.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to </a:t>
            </a:r>
            <a:r>
              <a:rPr lang="en-GB" sz="1200" dirty="0" smtClean="0"/>
              <a:t>to develop movement, hopping skipping and stand on one leg.</a:t>
            </a:r>
          </a:p>
        </p:txBody>
      </p:sp>
      <p:sp>
        <p:nvSpPr>
          <p:cNvPr id="8" name="TextBox 6"/>
          <p:cNvSpPr txBox="1"/>
          <p:nvPr/>
        </p:nvSpPr>
        <p:spPr>
          <a:xfrm>
            <a:off x="8641303" y="79553"/>
            <a:ext cx="3346367" cy="2308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/>
              <a:t>Specific area: Literacy</a:t>
            </a:r>
          </a:p>
          <a:p>
            <a:r>
              <a:rPr lang="en-US" sz="1200" dirty="0"/>
              <a:t>Children will learn: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to learn: </a:t>
            </a:r>
            <a:r>
              <a:rPr lang="en-GB" sz="1200" dirty="0" smtClean="0"/>
              <a:t>print has meaning - the names of the different parts of a book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to </a:t>
            </a:r>
            <a:r>
              <a:rPr lang="en-US" sz="1200" dirty="0" err="1" smtClean="0"/>
              <a:t>recognise</a:t>
            </a:r>
            <a:r>
              <a:rPr lang="en-US" sz="1200" dirty="0" smtClean="0"/>
              <a:t> words which have the same initial sounds.</a:t>
            </a:r>
            <a:r>
              <a:rPr lang="en-GB" sz="120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to spot and suggest rhymes.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count or clap syllables in a word.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write  a pretend shopping list that starts at the top of the page; write ‘m’ for mummy.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to continuing with phase </a:t>
            </a:r>
            <a:r>
              <a:rPr lang="en-GB" sz="1200" smtClean="0"/>
              <a:t>1 phonics. </a:t>
            </a:r>
            <a:endParaRPr lang="en-GB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to write some letters in their name.</a:t>
            </a:r>
            <a:endParaRPr lang="en-GB" sz="1200" dirty="0"/>
          </a:p>
        </p:txBody>
      </p:sp>
      <p:sp>
        <p:nvSpPr>
          <p:cNvPr id="9" name="TextBox 7"/>
          <p:cNvSpPr txBox="1"/>
          <p:nvPr/>
        </p:nvSpPr>
        <p:spPr>
          <a:xfrm>
            <a:off x="8641304" y="2449800"/>
            <a:ext cx="3346367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/>
              <a:t>Specific area: Mathematics </a:t>
            </a:r>
            <a:endParaRPr lang="en-US" sz="1200" b="1" dirty="0"/>
          </a:p>
          <a:p>
            <a:r>
              <a:rPr lang="en-US" sz="1200" dirty="0" smtClean="0"/>
              <a:t>Children will learn: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to </a:t>
            </a:r>
            <a:r>
              <a:rPr lang="en-US" sz="1200" dirty="0" smtClean="0"/>
              <a:t> </a:t>
            </a:r>
            <a:r>
              <a:rPr lang="en-GB" sz="1200" dirty="0" smtClean="0"/>
              <a:t>link numerals and amounts: for example, showing the right number of objects to match the numeral, up to 5</a:t>
            </a:r>
            <a:r>
              <a:rPr lang="en-US" sz="1200" dirty="0" smtClean="0"/>
              <a:t> and beyond.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combine shapes to make new ones like an arch or  a bigger triangle.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talk about and explore 2d and 3d shapes (for example, circles, rectangles, triangles and cuboids) using informal and mathematical language: ‘sides’, ‘corners’; ‘straight’, ‘flat’, ‘round’</a:t>
            </a:r>
            <a:r>
              <a:rPr lang="en-US" sz="1200" dirty="0" smtClean="0"/>
              <a:t>.</a:t>
            </a:r>
            <a:endParaRPr lang="en-GB" sz="1200" dirty="0" smtClean="0"/>
          </a:p>
        </p:txBody>
      </p:sp>
      <p:sp>
        <p:nvSpPr>
          <p:cNvPr id="10" name="TextBox 8"/>
          <p:cNvSpPr txBox="1"/>
          <p:nvPr/>
        </p:nvSpPr>
        <p:spPr>
          <a:xfrm>
            <a:off x="204330" y="5385247"/>
            <a:ext cx="4109321" cy="13932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/>
              <a:t>Specific area: Understanding the World  </a:t>
            </a:r>
          </a:p>
          <a:p>
            <a:r>
              <a:rPr lang="en-US" sz="1200" dirty="0" smtClean="0"/>
              <a:t>Children will learn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about their local area and draw maps and talk about their surroundings.</a:t>
            </a:r>
            <a:r>
              <a:rPr lang="en-GB" sz="120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begin to make sense of their own life-story and family’s history.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show interest in different occupations.</a:t>
            </a:r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</p:txBody>
      </p:sp>
      <p:sp>
        <p:nvSpPr>
          <p:cNvPr id="11" name="TextBox 9"/>
          <p:cNvSpPr txBox="1"/>
          <p:nvPr/>
        </p:nvSpPr>
        <p:spPr>
          <a:xfrm>
            <a:off x="8641304" y="4820047"/>
            <a:ext cx="3346366" cy="19584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/>
              <a:t>Specific area: Expressive Arts and Design   </a:t>
            </a:r>
          </a:p>
          <a:p>
            <a:r>
              <a:rPr lang="en-US" sz="1200" dirty="0" smtClean="0"/>
              <a:t>Children will learn: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to </a:t>
            </a:r>
            <a:r>
              <a:rPr lang="en-GB" sz="1200" dirty="0" smtClean="0"/>
              <a:t>play instruments with increasing control to express their feelings and ideas.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 remember and sing entire songs.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to re tell and make up stories using the small world props.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explore different materials freely, in order to develop their ideas about how to use them and what to make.</a:t>
            </a:r>
            <a:endParaRPr lang="en-US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 smtClean="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4839887" y="2776659"/>
            <a:ext cx="3037264" cy="4001788"/>
          </a:xfrm>
          <a:prstGeom prst="rect">
            <a:avLst/>
          </a:prstGeom>
          <a:ln>
            <a:solidFill>
              <a:schemeClr val="accent4"/>
            </a:solidFill>
          </a:ln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200" b="1" dirty="0"/>
              <a:t>Characteristics of effective learning  </a:t>
            </a:r>
          </a:p>
          <a:p>
            <a:pPr algn="ctr">
              <a:lnSpc>
                <a:spcPct val="150000"/>
              </a:lnSpc>
            </a:pPr>
            <a:r>
              <a:rPr lang="en-US" sz="1200" b="1" dirty="0"/>
              <a:t>Playing and Exploring – engagement </a:t>
            </a:r>
          </a:p>
          <a:p>
            <a:pPr algn="ctr">
              <a:lnSpc>
                <a:spcPct val="150000"/>
              </a:lnSpc>
            </a:pPr>
            <a:r>
              <a:rPr lang="en-US" sz="1200" dirty="0"/>
              <a:t>Finding out and exploring </a:t>
            </a:r>
          </a:p>
          <a:p>
            <a:pPr algn="ctr">
              <a:lnSpc>
                <a:spcPct val="150000"/>
              </a:lnSpc>
            </a:pPr>
            <a:r>
              <a:rPr lang="en-US" sz="1200" dirty="0"/>
              <a:t>Playing with what they know</a:t>
            </a:r>
          </a:p>
          <a:p>
            <a:pPr algn="ctr">
              <a:lnSpc>
                <a:spcPct val="150000"/>
              </a:lnSpc>
            </a:pPr>
            <a:r>
              <a:rPr lang="en-US" sz="1200" dirty="0"/>
              <a:t>Being willing to ‘have a go’</a:t>
            </a:r>
          </a:p>
          <a:p>
            <a:pPr algn="ctr">
              <a:lnSpc>
                <a:spcPct val="150000"/>
              </a:lnSpc>
            </a:pPr>
            <a:r>
              <a:rPr lang="en-US" sz="1200" b="1" dirty="0"/>
              <a:t>Active learning – motivation </a:t>
            </a:r>
          </a:p>
          <a:p>
            <a:pPr algn="ctr">
              <a:lnSpc>
                <a:spcPct val="150000"/>
              </a:lnSpc>
            </a:pPr>
            <a:r>
              <a:rPr lang="en-US" sz="1200" dirty="0"/>
              <a:t>Being involved and concentrating </a:t>
            </a:r>
          </a:p>
          <a:p>
            <a:pPr algn="ctr">
              <a:lnSpc>
                <a:spcPct val="150000"/>
              </a:lnSpc>
            </a:pPr>
            <a:r>
              <a:rPr lang="en-US" sz="1200" dirty="0"/>
              <a:t>Keep trying </a:t>
            </a:r>
          </a:p>
          <a:p>
            <a:pPr algn="ctr">
              <a:lnSpc>
                <a:spcPct val="150000"/>
              </a:lnSpc>
            </a:pPr>
            <a:r>
              <a:rPr lang="en-US" sz="1200" dirty="0"/>
              <a:t>Enjoying achieving what they set out to do </a:t>
            </a:r>
          </a:p>
          <a:p>
            <a:pPr algn="ctr">
              <a:lnSpc>
                <a:spcPct val="150000"/>
              </a:lnSpc>
            </a:pPr>
            <a:r>
              <a:rPr lang="en-US" sz="1200" b="1" dirty="0"/>
              <a:t>Creating and thinking critically – thinking </a:t>
            </a:r>
          </a:p>
          <a:p>
            <a:pPr algn="ctr">
              <a:lnSpc>
                <a:spcPct val="150000"/>
              </a:lnSpc>
            </a:pPr>
            <a:r>
              <a:rPr lang="en-US" sz="1200" dirty="0"/>
              <a:t>Having their own ideas </a:t>
            </a:r>
          </a:p>
          <a:p>
            <a:pPr algn="ctr">
              <a:lnSpc>
                <a:spcPct val="150000"/>
              </a:lnSpc>
            </a:pPr>
            <a:r>
              <a:rPr lang="en-US" sz="1200" dirty="0"/>
              <a:t>Making links </a:t>
            </a:r>
          </a:p>
          <a:p>
            <a:pPr algn="ctr">
              <a:lnSpc>
                <a:spcPct val="150000"/>
              </a:lnSpc>
            </a:pPr>
            <a:r>
              <a:rPr lang="en-US" sz="1200" dirty="0"/>
              <a:t>Choosing ways to do things </a:t>
            </a:r>
            <a:endParaRPr lang="en-GB" sz="1200" dirty="0"/>
          </a:p>
        </p:txBody>
      </p:sp>
      <p:pic>
        <p:nvPicPr>
          <p:cNvPr id="13" name="Picture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38489" y="241848"/>
            <a:ext cx="497228" cy="592671"/>
          </a:xfrm>
          <a:prstGeom prst="rect">
            <a:avLst/>
          </a:prstGeom>
        </p:spPr>
      </p:pic>
      <p:pic>
        <p:nvPicPr>
          <p:cNvPr id="14" name="Picture 13" descr="The Journey Home From Grandpa&amp;#39;s | Ages 3-7 | Barefoot Book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6226" y="1264352"/>
            <a:ext cx="846118" cy="10330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/>
          <p:cNvPicPr/>
          <p:nvPr/>
        </p:nvPicPr>
        <p:blipFill>
          <a:blip r:embed="rId4"/>
          <a:stretch>
            <a:fillRect/>
          </a:stretch>
        </p:blipFill>
        <p:spPr>
          <a:xfrm>
            <a:off x="6067631" y="1264352"/>
            <a:ext cx="888643" cy="1033060"/>
          </a:xfrm>
          <a:prstGeom prst="rect">
            <a:avLst/>
          </a:prstGeom>
        </p:spPr>
      </p:pic>
      <p:pic>
        <p:nvPicPr>
          <p:cNvPr id="16" name="Picture 15"/>
          <p:cNvPicPr/>
          <p:nvPr/>
        </p:nvPicPr>
        <p:blipFill>
          <a:blip r:embed="rId5"/>
          <a:stretch>
            <a:fillRect/>
          </a:stretch>
        </p:blipFill>
        <p:spPr>
          <a:xfrm>
            <a:off x="5075118" y="1252591"/>
            <a:ext cx="884343" cy="1044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693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542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Kirkbride</dc:creator>
  <cp:lastModifiedBy>M Kirkbride</cp:lastModifiedBy>
  <cp:revision>2</cp:revision>
  <dcterms:created xsi:type="dcterms:W3CDTF">2021-12-07T20:25:12Z</dcterms:created>
  <dcterms:modified xsi:type="dcterms:W3CDTF">2022-05-19T13:23:26Z</dcterms:modified>
</cp:coreProperties>
</file>